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39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242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853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5691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07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1665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9495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2740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133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976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71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250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43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691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199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241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19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475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1673" y="1844824"/>
            <a:ext cx="7772400" cy="147002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076056" y="3886200"/>
            <a:ext cx="4320480" cy="1752600"/>
          </a:xfrm>
        </p:spPr>
        <p:txBody>
          <a:bodyPr/>
          <a:lstStyle/>
          <a:p>
            <a:pPr algn="l"/>
            <a:r>
              <a:rPr lang="zh-TW" altLang="en-US" dirty="0" smtClean="0"/>
              <a:t>學生</a:t>
            </a:r>
            <a:r>
              <a:rPr lang="en-US" altLang="zh-TW" dirty="0" smtClean="0"/>
              <a:t>:</a:t>
            </a:r>
            <a:r>
              <a:rPr lang="zh-TW" altLang="en-US" dirty="0" smtClean="0"/>
              <a:t>張妤安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指導老師</a:t>
            </a:r>
            <a:r>
              <a:rPr lang="en-US" altLang="zh-TW" dirty="0" smtClean="0"/>
              <a:t>:</a:t>
            </a:r>
            <a:r>
              <a:rPr lang="zh-TW" altLang="en-US" dirty="0" smtClean="0"/>
              <a:t>鄭綺瑩</a:t>
            </a:r>
            <a:endParaRPr lang="en-US" altLang="zh-TW" dirty="0" smtClean="0"/>
          </a:p>
        </p:txBody>
      </p:sp>
      <p:pic>
        <p:nvPicPr>
          <p:cNvPr id="1027" name="Picture 3" descr="\\192.4.2.250\資優班專區\32屆(107學年四年級)\語文創思~文字的對話\張妤安\背景圖\gatag-000008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305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3197264" y="2193310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>
                <a:latin typeface="華康小皮體" panose="020B0509000000000000" pitchFamily="49" charset="-120"/>
                <a:ea typeface="華康小皮體" panose="020B0509000000000000" pitchFamily="49" charset="-120"/>
              </a:rPr>
              <a:t>文字的對話</a:t>
            </a:r>
          </a:p>
        </p:txBody>
      </p:sp>
      <p:sp>
        <p:nvSpPr>
          <p:cNvPr id="8" name="矩形 7"/>
          <p:cNvSpPr/>
          <p:nvPr/>
        </p:nvSpPr>
        <p:spPr>
          <a:xfrm>
            <a:off x="2571315" y="3441452"/>
            <a:ext cx="3942184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zh-TW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華康小皮體" panose="020B0509000000000000" pitchFamily="49" charset="-120"/>
                <a:ea typeface="華康小皮體" panose="020B0509000000000000" pitchFamily="49" charset="-120"/>
              </a:rPr>
              <a:t>學生</a:t>
            </a:r>
            <a:r>
              <a: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華康小皮體" panose="020B0509000000000000" pitchFamily="49" charset="-120"/>
                <a:ea typeface="華康小皮體" panose="020B0509000000000000" pitchFamily="49" charset="-120"/>
              </a:rPr>
              <a:t>:</a:t>
            </a:r>
            <a:r>
              <a:rPr lang="zh-TW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華康小皮體" panose="020B0509000000000000" pitchFamily="49" charset="-120"/>
                <a:ea typeface="華康小皮體" panose="020B0509000000000000" pitchFamily="49" charset="-120"/>
              </a:rPr>
              <a:t>張妤安</a:t>
            </a:r>
            <a:endParaRPr lang="en-US" altLang="zh-TW" sz="3200" dirty="0">
              <a:solidFill>
                <a:schemeClr val="tx1">
                  <a:lumMod val="95000"/>
                  <a:lumOff val="5000"/>
                </a:schemeClr>
              </a:solidFill>
              <a:latin typeface="華康小皮體" panose="020B0509000000000000" pitchFamily="49" charset="-120"/>
              <a:ea typeface="華康小皮體" panose="020B0509000000000000" pitchFamily="49" charset="-120"/>
            </a:endParaRPr>
          </a:p>
          <a:p>
            <a:pPr lvl="0">
              <a:spcBef>
                <a:spcPct val="20000"/>
              </a:spcBef>
            </a:pPr>
            <a:r>
              <a:rPr lang="zh-TW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華康小皮體" panose="020B0509000000000000" pitchFamily="49" charset="-120"/>
                <a:ea typeface="華康小皮體" panose="020B0509000000000000" pitchFamily="49" charset="-120"/>
              </a:rPr>
              <a:t>指導老師</a:t>
            </a:r>
            <a:r>
              <a: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華康小皮體" panose="020B0509000000000000" pitchFamily="49" charset="-120"/>
                <a:ea typeface="華康小皮體" panose="020B0509000000000000" pitchFamily="49" charset="-120"/>
              </a:rPr>
              <a:t>:</a:t>
            </a:r>
            <a:r>
              <a:rPr lang="zh-TW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華康小皮體" panose="020B0509000000000000" pitchFamily="49" charset="-120"/>
                <a:ea typeface="華康小皮體" panose="020B0509000000000000" pitchFamily="49" charset="-120"/>
              </a:rPr>
              <a:t>鄭綺瑩</a:t>
            </a:r>
            <a:endParaRPr lang="en-US" altLang="zh-TW" sz="3200" dirty="0">
              <a:solidFill>
                <a:schemeClr val="tx1">
                  <a:lumMod val="95000"/>
                  <a:lumOff val="5000"/>
                </a:schemeClr>
              </a:solidFill>
              <a:latin typeface="華康小皮體" panose="020B0509000000000000" pitchFamily="49" charset="-120"/>
              <a:ea typeface="華康小皮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4108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5400" dirty="0" smtClean="0"/>
          </a:p>
          <a:p>
            <a:pPr marL="0" indent="0">
              <a:buNone/>
            </a:pPr>
            <a:r>
              <a:rPr lang="zh-TW" altLang="en-US" sz="5400" dirty="0" smtClean="0"/>
              <a:t>  王                       玉</a:t>
            </a:r>
            <a:endParaRPr lang="zh-TW" altLang="en-US" sz="5400" dirty="0"/>
          </a:p>
        </p:txBody>
      </p:sp>
      <p:sp>
        <p:nvSpPr>
          <p:cNvPr id="4" name="橢圓形圖說文字 3"/>
          <p:cNvSpPr/>
          <p:nvPr/>
        </p:nvSpPr>
        <p:spPr>
          <a:xfrm>
            <a:off x="1835696" y="2348880"/>
            <a:ext cx="1728192" cy="13681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你終於把王冠摘下</a:t>
            </a:r>
            <a:r>
              <a:rPr lang="en-US" altLang="zh-TW" dirty="0" smtClean="0"/>
              <a:t>,</a:t>
            </a:r>
            <a:r>
              <a:rPr lang="zh-TW" altLang="en-US" smtClean="0"/>
              <a:t>放進口袋了</a:t>
            </a:r>
            <a:endParaRPr lang="zh-TW" altLang="en-US" dirty="0"/>
          </a:p>
        </p:txBody>
      </p:sp>
      <p:sp>
        <p:nvSpPr>
          <p:cNvPr id="5" name="橢圓形圖說文字 4"/>
          <p:cNvSpPr/>
          <p:nvPr/>
        </p:nvSpPr>
        <p:spPr>
          <a:xfrm>
            <a:off x="5868144" y="1988840"/>
            <a:ext cx="1800200" cy="1512168"/>
          </a:xfrm>
          <a:prstGeom prst="wedgeEllipseCallout">
            <a:avLst>
              <a:gd name="adj1" fmla="val 20175"/>
              <a:gd name="adj2" fmla="val 608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225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980" y="3212976"/>
            <a:ext cx="3297560" cy="1143000"/>
          </a:xfrm>
        </p:spPr>
        <p:txBody>
          <a:bodyPr/>
          <a:lstStyle/>
          <a:p>
            <a:r>
              <a:rPr lang="zh-TW" altLang="en-US" sz="6600" dirty="0" smtClean="0">
                <a:latin typeface="華康小皮體" panose="020B0509000000000000" pitchFamily="49" charset="-120"/>
                <a:ea typeface="華康小皮體" panose="020B0509000000000000" pitchFamily="49" charset="-120"/>
              </a:rPr>
              <a:t>弋</a:t>
            </a:r>
            <a:endParaRPr lang="zh-TW" altLang="en-US" sz="6600" dirty="0">
              <a:latin typeface="華康小皮體" panose="020B0509000000000000" pitchFamily="49" charset="-120"/>
              <a:ea typeface="華康小皮體" panose="020B0509000000000000" pitchFamily="49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3"/>
          </p:nvPr>
        </p:nvSpPr>
        <p:spPr>
          <a:xfrm flipH="1">
            <a:off x="5895528" y="3140968"/>
            <a:ext cx="1152128" cy="11849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6600" dirty="0" smtClean="0">
                <a:latin typeface="華康小皮體" panose="020B0509000000000000" pitchFamily="49" charset="-120"/>
                <a:ea typeface="華康小皮體" panose="020B0509000000000000" pitchFamily="49" charset="-120"/>
              </a:rPr>
              <a:t>戈</a:t>
            </a:r>
            <a:endParaRPr lang="zh-TW" altLang="en-US" sz="6600" dirty="0">
              <a:latin typeface="華康小皮體" panose="020B0509000000000000" pitchFamily="49" charset="-120"/>
              <a:ea typeface="華康小皮體" panose="020B0509000000000000" pitchFamily="49" charset="-120"/>
            </a:endParaRPr>
          </a:p>
        </p:txBody>
      </p:sp>
      <p:sp>
        <p:nvSpPr>
          <p:cNvPr id="3" name="圓角矩形圖說文字 2"/>
          <p:cNvSpPr/>
          <p:nvPr/>
        </p:nvSpPr>
        <p:spPr>
          <a:xfrm>
            <a:off x="1259632" y="1628799"/>
            <a:ext cx="2304256" cy="124715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哇</a:t>
            </a:r>
            <a:r>
              <a:rPr lang="en-US" altLang="zh-TW" dirty="0" smtClean="0"/>
              <a:t>!</a:t>
            </a:r>
            <a:r>
              <a:rPr lang="zh-TW" altLang="en-US" dirty="0" smtClean="0"/>
              <a:t>你多了一隻腳啊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  <p:sp>
        <p:nvSpPr>
          <p:cNvPr id="8" name="橢圓形圖說文字 7"/>
          <p:cNvSpPr/>
          <p:nvPr/>
        </p:nvSpPr>
        <p:spPr>
          <a:xfrm>
            <a:off x="6228184" y="1810048"/>
            <a:ext cx="1728192" cy="122413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哪呢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299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                            </a:t>
            </a:r>
            <a:endParaRPr lang="en-US" altLang="zh-TW" dirty="0" smtClean="0"/>
          </a:p>
          <a:p>
            <a:r>
              <a:rPr lang="zh-TW" altLang="en-US" sz="4800" dirty="0" smtClean="0"/>
              <a:t>兩                                      丙</a:t>
            </a:r>
            <a:endParaRPr lang="en-US" altLang="zh-TW" sz="4800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1026" name="Picture 2" descr="\\192.4.2.250\資優班專區\32屆(107學年四年級)\語文創思~文字的對話\張妤安\背景圖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7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771506" y="3140968"/>
            <a:ext cx="8372494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zh-TW" altLang="en-US" sz="6000" b="1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華康皮皮體W5(P)" panose="040B0500000000000000" pitchFamily="82" charset="-120"/>
                <a:ea typeface="華康皮皮體W5(P)" panose="040B0500000000000000" pitchFamily="82" charset="-120"/>
              </a:rPr>
              <a:t>兩                      丙</a:t>
            </a:r>
            <a:r>
              <a:rPr lang="zh-TW" altLang="en-US" sz="5400" b="1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zh-TW" alt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                     </a:t>
            </a:r>
            <a:endParaRPr lang="en-US" altLang="zh-TW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華康皮皮體W5(P)" panose="040B0500000000000000" pitchFamily="82" charset="-120"/>
              <a:ea typeface="華康皮皮體W5(P)" panose="040B0500000000000000" pitchFamily="82" charset="-120"/>
            </a:endParaRPr>
          </a:p>
        </p:txBody>
      </p:sp>
      <p:sp>
        <p:nvSpPr>
          <p:cNvPr id="6" name="橢圓形圖說文字 5"/>
          <p:cNvSpPr/>
          <p:nvPr/>
        </p:nvSpPr>
        <p:spPr>
          <a:xfrm>
            <a:off x="1547664" y="1844824"/>
            <a:ext cx="2592288" cy="12961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我懷雙胞胎喔</a:t>
            </a:r>
            <a:r>
              <a:rPr lang="en-US" altLang="zh-TW" dirty="0" smtClean="0"/>
              <a:t>!</a:t>
            </a:r>
            <a:r>
              <a:rPr lang="zh-TW" altLang="en-US" dirty="0" smtClean="0"/>
              <a:t>你懷幾胞胎</a:t>
            </a:r>
            <a:endParaRPr lang="zh-TW" altLang="en-US" dirty="0"/>
          </a:p>
        </p:txBody>
      </p:sp>
      <p:sp>
        <p:nvSpPr>
          <p:cNvPr id="10" name="橢圓形圖說文字 9"/>
          <p:cNvSpPr/>
          <p:nvPr/>
        </p:nvSpPr>
        <p:spPr>
          <a:xfrm>
            <a:off x="5508104" y="1740105"/>
            <a:ext cx="2088232" cy="1505582"/>
          </a:xfrm>
          <a:prstGeom prst="wedgeEllipseCallout">
            <a:avLst>
              <a:gd name="adj1" fmla="val 38768"/>
              <a:gd name="adj2" fmla="val 498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那你可能要剖腹產喔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909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sz="5400" dirty="0" smtClean="0">
                <a:solidFill>
                  <a:srgbClr val="FFFF00"/>
                </a:solidFill>
                <a:latin typeface="華康小皮體" panose="020B0509000000000000" pitchFamily="49" charset="-120"/>
                <a:ea typeface="華康小皮體" panose="020B0509000000000000" pitchFamily="49" charset="-120"/>
              </a:rPr>
              <a:t>夫               天     </a:t>
            </a:r>
            <a:endParaRPr lang="en-US" altLang="zh-TW" sz="4400" dirty="0" smtClean="0">
              <a:solidFill>
                <a:srgbClr val="FFFF00"/>
              </a:solidFill>
              <a:latin typeface="華康小皮體" panose="020B0509000000000000" pitchFamily="49" charset="-120"/>
              <a:ea typeface="華康小皮體" panose="020B0509000000000000" pitchFamily="49" charset="-120"/>
            </a:endParaRPr>
          </a:p>
          <a:p>
            <a:pPr marL="0" indent="0">
              <a:buNone/>
            </a:pPr>
            <a:endParaRPr lang="en-US" altLang="zh-TW" sz="4800" dirty="0">
              <a:solidFill>
                <a:srgbClr val="FFFF00"/>
              </a:solidFill>
              <a:latin typeface="華康小皮體" panose="020B0509000000000000" pitchFamily="49" charset="-120"/>
              <a:ea typeface="華康小皮體" panose="020B0509000000000000" pitchFamily="49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-540568" y="2967335"/>
            <a:ext cx="96845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TW" altLang="en-US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</a:t>
            </a:r>
            <a:endParaRPr lang="zh-TW" altLang="en-US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1259632" y="1700808"/>
            <a:ext cx="2448272" cy="1368152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                你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怎麼把帽子         用丟了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altLang="zh-TW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那很貴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橢圓形圖說文字 5"/>
          <p:cNvSpPr/>
          <p:nvPr/>
        </p:nvSpPr>
        <p:spPr>
          <a:xfrm>
            <a:off x="5148064" y="1599183"/>
            <a:ext cx="2160240" cy="1368152"/>
          </a:xfrm>
          <a:prstGeom prst="wedgeEllipseCallout">
            <a:avLst>
              <a:gd name="adj1" fmla="val 33254"/>
              <a:gd name="adj2" fmla="val 532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隨便啦</a:t>
            </a:r>
            <a:r>
              <a:rPr lang="en-US" altLang="zh-TW" dirty="0" smtClean="0"/>
              <a:t>!</a:t>
            </a:r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09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dirty="0" smtClean="0"/>
              <a:t>木                      本</a:t>
            </a:r>
            <a:endParaRPr lang="zh-TW" altLang="en-US" sz="5400" dirty="0"/>
          </a:p>
        </p:txBody>
      </p:sp>
      <p:sp>
        <p:nvSpPr>
          <p:cNvPr id="4" name="橢圓形圖說文字 3"/>
          <p:cNvSpPr/>
          <p:nvPr/>
        </p:nvSpPr>
        <p:spPr>
          <a:xfrm>
            <a:off x="1331640" y="1772816"/>
            <a:ext cx="2016224" cy="151216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你的皮帶掉了</a:t>
            </a:r>
            <a:r>
              <a:rPr lang="en-US" altLang="zh-TW" dirty="0" smtClean="0"/>
              <a:t>,</a:t>
            </a:r>
            <a:r>
              <a:rPr lang="zh-TW" altLang="en-US" dirty="0" smtClean="0"/>
              <a:t>再不撿就換掉褲子了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  <p:sp>
        <p:nvSpPr>
          <p:cNvPr id="6" name="橢圓形圖說文字 5"/>
          <p:cNvSpPr/>
          <p:nvPr/>
        </p:nvSpPr>
        <p:spPr>
          <a:xfrm>
            <a:off x="5508104" y="1700808"/>
            <a:ext cx="2160240" cy="1656184"/>
          </a:xfrm>
          <a:prstGeom prst="wedgeEllipseCallout">
            <a:avLst>
              <a:gd name="adj1" fmla="val 25611"/>
              <a:gd name="adj2" fmla="val 594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             我穿鬆緊褲啦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368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dirty="0" smtClean="0"/>
              <a:t>良                    艮</a:t>
            </a:r>
            <a:endParaRPr lang="zh-TW" altLang="en-US" sz="5400" dirty="0"/>
          </a:p>
        </p:txBody>
      </p:sp>
      <p:sp>
        <p:nvSpPr>
          <p:cNvPr id="4" name="橢圓形圖說文字 3"/>
          <p:cNvSpPr/>
          <p:nvPr/>
        </p:nvSpPr>
        <p:spPr>
          <a:xfrm>
            <a:off x="1259632" y="1916460"/>
            <a:ext cx="1800200" cy="144016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你是韓粉嗎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為什麼要學韓國俞呢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5" name="橢圓形圖說文字 4"/>
          <p:cNvSpPr/>
          <p:nvPr/>
        </p:nvSpPr>
        <p:spPr>
          <a:xfrm>
            <a:off x="5148064" y="1916460"/>
            <a:ext cx="1872208" cy="1512168"/>
          </a:xfrm>
          <a:prstGeom prst="wedgeEllipseCallout">
            <a:avLst>
              <a:gd name="adj1" fmla="val 28008"/>
              <a:gd name="adj2" fmla="val 616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我就是韓粉喔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284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dirty="0"/>
              <a:t>戊</a:t>
            </a:r>
            <a:r>
              <a:rPr lang="zh-TW" altLang="en-US" sz="5400" dirty="0" smtClean="0"/>
              <a:t>                 戌</a:t>
            </a:r>
            <a:endParaRPr lang="zh-TW" altLang="en-US" sz="5400" dirty="0"/>
          </a:p>
        </p:txBody>
      </p:sp>
      <p:sp>
        <p:nvSpPr>
          <p:cNvPr id="6" name="橢圓形圖說文字 5"/>
          <p:cNvSpPr/>
          <p:nvPr/>
        </p:nvSpPr>
        <p:spPr>
          <a:xfrm>
            <a:off x="4716016" y="1988840"/>
            <a:ext cx="1800200" cy="1440160"/>
          </a:xfrm>
          <a:prstGeom prst="wedgeEllipseCallout">
            <a:avLst>
              <a:gd name="adj1" fmla="val 19379"/>
              <a:gd name="adj2" fmla="val 58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才沒有呢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  <p:sp>
        <p:nvSpPr>
          <p:cNvPr id="8" name="橢圓形圖說文字 7"/>
          <p:cNvSpPr/>
          <p:nvPr/>
        </p:nvSpPr>
        <p:spPr>
          <a:xfrm>
            <a:off x="1619672" y="1916832"/>
            <a:ext cx="2016224" cy="158417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你蓋違章建築齁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154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dirty="0" smtClean="0"/>
              <a:t>戊                 戍</a:t>
            </a:r>
            <a:endParaRPr lang="zh-TW" altLang="en-US" sz="5400" dirty="0"/>
          </a:p>
        </p:txBody>
      </p:sp>
      <p:sp>
        <p:nvSpPr>
          <p:cNvPr id="4" name="橢圓形圖說文字 3"/>
          <p:cNvSpPr/>
          <p:nvPr/>
        </p:nvSpPr>
        <p:spPr>
          <a:xfrm>
            <a:off x="1403648" y="1916832"/>
            <a:ext cx="1872208" cy="158417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你的健康報告說你有腎結石。</a:t>
            </a:r>
            <a:endParaRPr lang="zh-TW" altLang="en-US" dirty="0"/>
          </a:p>
        </p:txBody>
      </p:sp>
      <p:sp>
        <p:nvSpPr>
          <p:cNvPr id="5" name="橢圓形圖說文字 4"/>
          <p:cNvSpPr/>
          <p:nvPr/>
        </p:nvSpPr>
        <p:spPr>
          <a:xfrm>
            <a:off x="4572000" y="1916832"/>
            <a:ext cx="1800200" cy="1584176"/>
          </a:xfrm>
          <a:prstGeom prst="wedgeEllipseCallout">
            <a:avLst>
              <a:gd name="adj1" fmla="val 25728"/>
              <a:gd name="adj2" fmla="val 560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那需要開刀嗎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603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5400" dirty="0" smtClean="0"/>
          </a:p>
          <a:p>
            <a:pPr marL="0" indent="0">
              <a:buNone/>
            </a:pPr>
            <a:r>
              <a:rPr lang="zh-TW" altLang="en-US" sz="5400" dirty="0" smtClean="0"/>
              <a:t>王                        主</a:t>
            </a:r>
            <a:endParaRPr lang="zh-TW" altLang="en-US" sz="5400" dirty="0"/>
          </a:p>
        </p:txBody>
      </p:sp>
      <p:sp>
        <p:nvSpPr>
          <p:cNvPr id="5" name="橢圓形圖說文字 4"/>
          <p:cNvSpPr/>
          <p:nvPr/>
        </p:nvSpPr>
        <p:spPr>
          <a:xfrm>
            <a:off x="5220072" y="2132856"/>
            <a:ext cx="2160240" cy="1440160"/>
          </a:xfrm>
          <a:prstGeom prst="wedgeEllipseCallout">
            <a:avLst>
              <a:gd name="adj1" fmla="val 19166"/>
              <a:gd name="adj2" fmla="val 578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/>
              <a:t>想得美。</a:t>
            </a:r>
            <a:endParaRPr lang="zh-TW" altLang="en-US" dirty="0"/>
          </a:p>
        </p:txBody>
      </p:sp>
      <p:sp>
        <p:nvSpPr>
          <p:cNvPr id="7" name="橢圓形圖說文字 6"/>
          <p:cNvSpPr/>
          <p:nvPr/>
        </p:nvSpPr>
        <p:spPr>
          <a:xfrm>
            <a:off x="1187624" y="2214695"/>
            <a:ext cx="2160240" cy="143633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/>
              <a:t>主阿</a:t>
            </a:r>
            <a:r>
              <a:rPr lang="en-US" altLang="zh-TW"/>
              <a:t>~</a:t>
            </a:r>
            <a:r>
              <a:rPr lang="zh-TW" altLang="en-US"/>
              <a:t>請把王冠讓給我吧</a:t>
            </a:r>
            <a:r>
              <a:rPr lang="en-US" altLang="zh-TW"/>
              <a:t>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9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86</TotalTime>
  <Words>177</Words>
  <Application>Microsoft Office PowerPoint</Application>
  <PresentationFormat>如螢幕大小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Tw Cen MT</vt:lpstr>
      <vt:lpstr>華康小皮體</vt:lpstr>
      <vt:lpstr>華康皮皮體W5(P)</vt:lpstr>
      <vt:lpstr>新細明體</vt:lpstr>
      <vt:lpstr>Arial</vt:lpstr>
      <vt:lpstr>小水滴</vt:lpstr>
      <vt:lpstr>PowerPoint 簡報</vt:lpstr>
      <vt:lpstr>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資優班</dc:creator>
  <cp:lastModifiedBy>資優班</cp:lastModifiedBy>
  <cp:revision>14</cp:revision>
  <dcterms:created xsi:type="dcterms:W3CDTF">2019-04-15T00:12:30Z</dcterms:created>
  <dcterms:modified xsi:type="dcterms:W3CDTF">2019-05-13T00:02:22Z</dcterms:modified>
</cp:coreProperties>
</file>